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oboto Condensed Bold" charset="1" panose="02000000000000000000"/>
      <p:regular r:id="rId16"/>
    </p:embeddedFont>
    <p:embeddedFont>
      <p:font typeface="Roboto Condensed" charset="1" panose="02000000000000000000"/>
      <p:regular r:id="rId17"/>
    </p:embeddedFont>
    <p:embeddedFont>
      <p:font typeface="Roboto Condensed Italics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us.norton.com/blog/emerging-threats/what-is-social-engineering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https://us.norton.com/blog/online-scams/vishing" TargetMode="External" Type="http://schemas.openxmlformats.org/officeDocument/2006/relationships/hyperlink"/><Relationship Id="rId8" Target="https://us.norton.com/blog/online-scams/how-to-recognize-and-avoid-tech-support-scams" TargetMode="External" Type="http://schemas.openxmlformats.org/officeDocument/2006/relationships/hyperlink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3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Relationship Id="rId6" Target="../media/image27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3150" y="10287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80402" y="1299018"/>
            <a:ext cx="6101647" cy="6040631"/>
          </a:xfrm>
          <a:custGeom>
            <a:avLst/>
            <a:gdLst/>
            <a:ahLst/>
            <a:cxnLst/>
            <a:rect r="r" b="b" t="t" l="l"/>
            <a:pathLst>
              <a:path h="6040631" w="6101647">
                <a:moveTo>
                  <a:pt x="0" y="0"/>
                </a:moveTo>
                <a:lnTo>
                  <a:pt x="6101647" y="0"/>
                </a:lnTo>
                <a:lnTo>
                  <a:pt x="6101647" y="6040631"/>
                </a:lnTo>
                <a:lnTo>
                  <a:pt x="0" y="604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75061"/>
            <a:ext cx="8576157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0"/>
              </a:lnSpc>
            </a:pPr>
            <a:r>
              <a:rPr lang="en-US" sz="102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PHISHING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733729"/>
            <a:ext cx="12902525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50"/>
              </a:lnSpc>
            </a:pPr>
            <a:r>
              <a:rPr lang="en-US" sz="10299">
                <a:solidFill>
                  <a:srgbClr val="B2D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AWARENESS TRAINING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83275" y="9080725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49" y="0"/>
                </a:lnTo>
                <a:lnTo>
                  <a:pt x="6656149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0" y="0"/>
                </a:moveTo>
                <a:lnTo>
                  <a:pt x="6656150" y="0"/>
                </a:lnTo>
                <a:lnTo>
                  <a:pt x="6656150" y="6581268"/>
                </a:lnTo>
                <a:lnTo>
                  <a:pt x="0" y="658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631850" y="-2755400"/>
            <a:ext cx="6656150" cy="6581268"/>
          </a:xfrm>
          <a:custGeom>
            <a:avLst/>
            <a:gdLst/>
            <a:ahLst/>
            <a:cxnLst/>
            <a:rect r="r" b="b" t="t" l="l"/>
            <a:pathLst>
              <a:path h="6581268" w="6656150">
                <a:moveTo>
                  <a:pt x="6656150" y="0"/>
                </a:moveTo>
                <a:lnTo>
                  <a:pt x="0" y="0"/>
                </a:lnTo>
                <a:lnTo>
                  <a:pt x="0" y="6581268"/>
                </a:lnTo>
                <a:lnTo>
                  <a:pt x="6656150" y="6581268"/>
                </a:lnTo>
                <a:lnTo>
                  <a:pt x="66561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8741" y="-3933956"/>
            <a:ext cx="7481600" cy="8652629"/>
          </a:xfrm>
          <a:custGeom>
            <a:avLst/>
            <a:gdLst/>
            <a:ahLst/>
            <a:cxnLst/>
            <a:rect r="r" b="b" t="t" l="l"/>
            <a:pathLst>
              <a:path h="8652629" w="7481600">
                <a:moveTo>
                  <a:pt x="0" y="0"/>
                </a:moveTo>
                <a:lnTo>
                  <a:pt x="7481600" y="0"/>
                </a:lnTo>
                <a:lnTo>
                  <a:pt x="7481600" y="8652630"/>
                </a:lnTo>
                <a:lnTo>
                  <a:pt x="0" y="865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289" t="0" r="-753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89128" y="8633033"/>
            <a:ext cx="8045050" cy="8652629"/>
          </a:xfrm>
          <a:custGeom>
            <a:avLst/>
            <a:gdLst/>
            <a:ahLst/>
            <a:cxnLst/>
            <a:rect r="r" b="b" t="t" l="l"/>
            <a:pathLst>
              <a:path h="8652629" w="8045050">
                <a:moveTo>
                  <a:pt x="0" y="0"/>
                </a:moveTo>
                <a:lnTo>
                  <a:pt x="8045050" y="0"/>
                </a:lnTo>
                <a:lnTo>
                  <a:pt x="8045050" y="8652629"/>
                </a:lnTo>
                <a:lnTo>
                  <a:pt x="0" y="8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63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44472" y="8837608"/>
            <a:ext cx="8045050" cy="8652629"/>
          </a:xfrm>
          <a:custGeom>
            <a:avLst/>
            <a:gdLst/>
            <a:ahLst/>
            <a:cxnLst/>
            <a:rect r="r" b="b" t="t" l="l"/>
            <a:pathLst>
              <a:path h="8652629" w="8045050">
                <a:moveTo>
                  <a:pt x="0" y="0"/>
                </a:moveTo>
                <a:lnTo>
                  <a:pt x="8045049" y="0"/>
                </a:lnTo>
                <a:lnTo>
                  <a:pt x="8045049" y="8652629"/>
                </a:lnTo>
                <a:lnTo>
                  <a:pt x="0" y="8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638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55922" y="5424900"/>
            <a:ext cx="8576157" cy="154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0"/>
              </a:lnSpc>
            </a:pPr>
            <a:r>
              <a:rPr lang="en-US" sz="10299">
                <a:solidFill>
                  <a:srgbClr val="B2D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4822" y="6978618"/>
            <a:ext cx="1301835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FFFFFF"/>
                </a:solidFill>
                <a:latin typeface="Roboto Condensed Italics"/>
                <a:ea typeface="Roboto Condensed Italics"/>
                <a:cs typeface="Roboto Condensed Italics"/>
                <a:sym typeface="Roboto Condensed Italics"/>
              </a:rPr>
              <a:t>Protect Yourself from Online Threats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52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90962" y="9464158"/>
            <a:ext cx="3360875" cy="1645684"/>
          </a:xfrm>
          <a:custGeom>
            <a:avLst/>
            <a:gdLst/>
            <a:ahLst/>
            <a:cxnLst/>
            <a:rect r="r" b="b" t="t" l="l"/>
            <a:pathLst>
              <a:path h="1645684" w="3360875">
                <a:moveTo>
                  <a:pt x="0" y="0"/>
                </a:moveTo>
                <a:lnTo>
                  <a:pt x="3360874" y="0"/>
                </a:lnTo>
                <a:lnTo>
                  <a:pt x="3360874" y="1645684"/>
                </a:lnTo>
                <a:lnTo>
                  <a:pt x="0" y="164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3214" t="-483597" r="-12580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7245" y="2246657"/>
            <a:ext cx="6454544" cy="6389998"/>
          </a:xfrm>
          <a:custGeom>
            <a:avLst/>
            <a:gdLst/>
            <a:ahLst/>
            <a:cxnLst/>
            <a:rect r="r" b="b" t="t" l="l"/>
            <a:pathLst>
              <a:path h="6389998" w="6454544">
                <a:moveTo>
                  <a:pt x="0" y="0"/>
                </a:moveTo>
                <a:lnTo>
                  <a:pt x="6454544" y="0"/>
                </a:lnTo>
                <a:lnTo>
                  <a:pt x="6454544" y="6389998"/>
                </a:lnTo>
                <a:lnTo>
                  <a:pt x="0" y="6389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400000">
            <a:off x="-3977207" y="4458251"/>
            <a:ext cx="10059439" cy="0"/>
          </a:xfrm>
          <a:prstGeom prst="line">
            <a:avLst/>
          </a:prstGeom>
          <a:ln cap="flat" w="47625">
            <a:solidFill>
              <a:srgbClr val="B2D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57733" y="2932032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3"/>
                </a:lnTo>
                <a:lnTo>
                  <a:pt x="0" y="398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257733" y="4191939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2"/>
                </a:lnTo>
                <a:lnTo>
                  <a:pt x="0" y="39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257733" y="5447334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2"/>
                </a:lnTo>
                <a:lnTo>
                  <a:pt x="0" y="39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257733" y="6702729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2"/>
                </a:lnTo>
                <a:lnTo>
                  <a:pt x="0" y="39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257733" y="7958124"/>
            <a:ext cx="459651" cy="398173"/>
          </a:xfrm>
          <a:custGeom>
            <a:avLst/>
            <a:gdLst/>
            <a:ahLst/>
            <a:cxnLst/>
            <a:rect r="r" b="b" t="t" l="l"/>
            <a:pathLst>
              <a:path h="398173" w="459651">
                <a:moveTo>
                  <a:pt x="0" y="0"/>
                </a:moveTo>
                <a:lnTo>
                  <a:pt x="459651" y="0"/>
                </a:lnTo>
                <a:lnTo>
                  <a:pt x="459651" y="398172"/>
                </a:lnTo>
                <a:lnTo>
                  <a:pt x="0" y="398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6225" y="1288823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Table Of 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1575" y="2837748"/>
            <a:ext cx="68811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Understanding Phishing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1575" y="4097655"/>
            <a:ext cx="7092425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Recognizing Phishing Attacks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1575" y="5353050"/>
            <a:ext cx="584748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Avoiding Phishing Traps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1575" y="6608445"/>
            <a:ext cx="8160034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Responding to Phishing Incidents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51575" y="7863840"/>
            <a:ext cx="485639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Tips and Practices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72686" y="1028700"/>
            <a:ext cx="5154788" cy="7379877"/>
            <a:chOff x="0" y="0"/>
            <a:chExt cx="10591800" cy="15163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-26169" t="0" r="-6036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3652496">
            <a:off x="-368345" y="4492337"/>
            <a:ext cx="7165709" cy="12278409"/>
            <a:chOff x="0" y="0"/>
            <a:chExt cx="1887265" cy="3233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7265" cy="3233819"/>
            </a:xfrm>
            <a:custGeom>
              <a:avLst/>
              <a:gdLst/>
              <a:ahLst/>
              <a:cxnLst/>
              <a:rect r="r" b="b" t="t" l="l"/>
              <a:pathLst>
                <a:path h="3233819" w="1887265">
                  <a:moveTo>
                    <a:pt x="0" y="0"/>
                  </a:moveTo>
                  <a:lnTo>
                    <a:pt x="1887265" y="0"/>
                  </a:lnTo>
                  <a:lnTo>
                    <a:pt x="1887265" y="3233819"/>
                  </a:lnTo>
                  <a:lnTo>
                    <a:pt x="0" y="3233819"/>
                  </a:lnTo>
                  <a:close/>
                </a:path>
              </a:pathLst>
            </a:custGeom>
            <a:solidFill>
              <a:srgbClr val="15214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87265" cy="327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892288" y="5534744"/>
            <a:ext cx="10309576" cy="10193594"/>
          </a:xfrm>
          <a:custGeom>
            <a:avLst/>
            <a:gdLst/>
            <a:ahLst/>
            <a:cxnLst/>
            <a:rect r="r" b="b" t="t" l="l"/>
            <a:pathLst>
              <a:path h="10193594" w="10309576">
                <a:moveTo>
                  <a:pt x="0" y="0"/>
                </a:moveTo>
                <a:lnTo>
                  <a:pt x="10309576" y="0"/>
                </a:lnTo>
                <a:lnTo>
                  <a:pt x="10309576" y="10193594"/>
                </a:lnTo>
                <a:lnTo>
                  <a:pt x="0" y="10193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18339" y="7218973"/>
            <a:ext cx="6894077" cy="6825136"/>
          </a:xfrm>
          <a:custGeom>
            <a:avLst/>
            <a:gdLst/>
            <a:ahLst/>
            <a:cxnLst/>
            <a:rect r="r" b="b" t="t" l="l"/>
            <a:pathLst>
              <a:path h="6825136" w="6894077">
                <a:moveTo>
                  <a:pt x="0" y="0"/>
                </a:moveTo>
                <a:lnTo>
                  <a:pt x="6894078" y="0"/>
                </a:lnTo>
                <a:lnTo>
                  <a:pt x="6894078" y="6825136"/>
                </a:lnTo>
                <a:lnTo>
                  <a:pt x="0" y="6825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32836" y="-552065"/>
            <a:ext cx="3193464" cy="3161529"/>
          </a:xfrm>
          <a:custGeom>
            <a:avLst/>
            <a:gdLst/>
            <a:ahLst/>
            <a:cxnLst/>
            <a:rect r="r" b="b" t="t" l="l"/>
            <a:pathLst>
              <a:path h="3161529" w="3193464">
                <a:moveTo>
                  <a:pt x="0" y="0"/>
                </a:moveTo>
                <a:lnTo>
                  <a:pt x="3193464" y="0"/>
                </a:lnTo>
                <a:lnTo>
                  <a:pt x="3193464" y="3161530"/>
                </a:lnTo>
                <a:lnTo>
                  <a:pt x="0" y="3161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7075187" y="9649562"/>
            <a:ext cx="12340043" cy="0"/>
          </a:xfrm>
          <a:prstGeom prst="line">
            <a:avLst/>
          </a:prstGeom>
          <a:ln cap="flat" w="47625">
            <a:solidFill>
              <a:srgbClr val="B2DE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078275" y="1622406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Why it Matters?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78275" y="3387038"/>
            <a:ext cx="10651131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Phishing attacks are one of the most common cybersecurity threats today.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 is a widespread problem across every industry because this type of scam is extremely easy to pull off.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These attacks target individuals and organizations to steal sensitive information like passwords, credit card numbers, and personal data.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Being aware and educated is the first step in protecting yourself and your organization from these threats.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9900" y="2752925"/>
            <a:ext cx="15828200" cy="6505375"/>
            <a:chOff x="0" y="0"/>
            <a:chExt cx="4168744" cy="1713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68744" cy="1713350"/>
            </a:xfrm>
            <a:custGeom>
              <a:avLst/>
              <a:gdLst/>
              <a:ahLst/>
              <a:cxnLst/>
              <a:rect r="r" b="b" t="t" l="l"/>
              <a:pathLst>
                <a:path h="1713350" w="4168744">
                  <a:moveTo>
                    <a:pt x="0" y="0"/>
                  </a:moveTo>
                  <a:lnTo>
                    <a:pt x="4168744" y="0"/>
                  </a:lnTo>
                  <a:lnTo>
                    <a:pt x="4168744" y="1713350"/>
                  </a:lnTo>
                  <a:lnTo>
                    <a:pt x="0" y="1713350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68744" cy="175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786411" y="3262617"/>
            <a:ext cx="3829360" cy="5482322"/>
            <a:chOff x="0" y="0"/>
            <a:chExt cx="10591800" cy="15163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-14424" t="0" r="-14424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932150" y="8285834"/>
            <a:ext cx="8576157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 may receive a 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7" tooltip="https://us.norton.com/blog/online-scams/vishing"/>
              </a:rPr>
              <a:t>phishing call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that comes from a phisher pretending to offer customer service or 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8" tooltip="https://us.norton.com/blog/online-scams/how-to-recognize-and-avoid-tech-support-scams"/>
              </a:rPr>
              <a:t>tech support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6177361" y="6743747"/>
            <a:ext cx="361324" cy="312997"/>
          </a:xfrm>
          <a:custGeom>
            <a:avLst/>
            <a:gdLst/>
            <a:ahLst/>
            <a:cxnLst/>
            <a:rect r="r" b="b" t="t" l="l"/>
            <a:pathLst>
              <a:path h="312997" w="361324">
                <a:moveTo>
                  <a:pt x="0" y="0"/>
                </a:moveTo>
                <a:lnTo>
                  <a:pt x="361325" y="0"/>
                </a:lnTo>
                <a:lnTo>
                  <a:pt x="361325" y="312997"/>
                </a:lnTo>
                <a:lnTo>
                  <a:pt x="0" y="3129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6177361" y="8363650"/>
            <a:ext cx="361324" cy="312997"/>
          </a:xfrm>
          <a:custGeom>
            <a:avLst/>
            <a:gdLst/>
            <a:ahLst/>
            <a:cxnLst/>
            <a:rect r="r" b="b" t="t" l="l"/>
            <a:pathLst>
              <a:path h="312997" w="361324">
                <a:moveTo>
                  <a:pt x="0" y="0"/>
                </a:moveTo>
                <a:lnTo>
                  <a:pt x="361325" y="0"/>
                </a:lnTo>
                <a:lnTo>
                  <a:pt x="361325" y="312997"/>
                </a:lnTo>
                <a:lnTo>
                  <a:pt x="0" y="3129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15772" y="1242481"/>
            <a:ext cx="7056457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What is Phishing?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01525" y="3272142"/>
            <a:ext cx="7634369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 us Understand Phishing: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01525" y="4069415"/>
            <a:ext cx="1065113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Phishing is a 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10" tooltip="https://us.norton.com/blog/emerging-threats/what-is-social-engineering"/>
              </a:rPr>
              <a:t>social engineering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cyberthreat where scammers impersonate a trustworthy source and trick you into revealing sensitive data like passwords, credit card numbers, or personally identifiable information.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32150" y="6665930"/>
            <a:ext cx="8576157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Phishing attacks often begin with scammers sending a malicious link or attachment via email, possibly triggering a malware download.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977623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66635" y="5909186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04571" y="3977623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3" y="0"/>
                </a:lnTo>
                <a:lnTo>
                  <a:pt x="4452663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42506" y="6084536"/>
            <a:ext cx="4452664" cy="2834888"/>
          </a:xfrm>
          <a:custGeom>
            <a:avLst/>
            <a:gdLst/>
            <a:ahLst/>
            <a:cxnLst/>
            <a:rect r="r" b="b" t="t" l="l"/>
            <a:pathLst>
              <a:path h="2834888" w="4452664">
                <a:moveTo>
                  <a:pt x="0" y="0"/>
                </a:moveTo>
                <a:lnTo>
                  <a:pt x="4452664" y="0"/>
                </a:lnTo>
                <a:lnTo>
                  <a:pt x="4452664" y="2834888"/>
                </a:lnTo>
                <a:lnTo>
                  <a:pt x="0" y="2834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76605" y="4836885"/>
            <a:ext cx="1156854" cy="1116364"/>
          </a:xfrm>
          <a:custGeom>
            <a:avLst/>
            <a:gdLst/>
            <a:ahLst/>
            <a:cxnLst/>
            <a:rect r="r" b="b" t="t" l="l"/>
            <a:pathLst>
              <a:path h="1116364" w="1156854">
                <a:moveTo>
                  <a:pt x="0" y="0"/>
                </a:moveTo>
                <a:lnTo>
                  <a:pt x="1156854" y="0"/>
                </a:lnTo>
                <a:lnTo>
                  <a:pt x="1156854" y="1116364"/>
                </a:lnTo>
                <a:lnTo>
                  <a:pt x="0" y="11163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31857" y="6388222"/>
            <a:ext cx="1322219" cy="1544198"/>
          </a:xfrm>
          <a:custGeom>
            <a:avLst/>
            <a:gdLst/>
            <a:ahLst/>
            <a:cxnLst/>
            <a:rect r="r" b="b" t="t" l="l"/>
            <a:pathLst>
              <a:path h="1544198" w="1322219">
                <a:moveTo>
                  <a:pt x="0" y="0"/>
                </a:moveTo>
                <a:lnTo>
                  <a:pt x="1322220" y="0"/>
                </a:lnTo>
                <a:lnTo>
                  <a:pt x="1322220" y="1544198"/>
                </a:lnTo>
                <a:lnTo>
                  <a:pt x="0" y="15441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62595" y="4772706"/>
            <a:ext cx="1336614" cy="1244722"/>
          </a:xfrm>
          <a:custGeom>
            <a:avLst/>
            <a:gdLst/>
            <a:ahLst/>
            <a:cxnLst/>
            <a:rect r="r" b="b" t="t" l="l"/>
            <a:pathLst>
              <a:path h="1244722" w="1336614">
                <a:moveTo>
                  <a:pt x="0" y="0"/>
                </a:moveTo>
                <a:lnTo>
                  <a:pt x="1336615" y="0"/>
                </a:lnTo>
                <a:lnTo>
                  <a:pt x="1336615" y="1244722"/>
                </a:lnTo>
                <a:lnTo>
                  <a:pt x="0" y="12447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23371" y="6758377"/>
            <a:ext cx="1490933" cy="1487206"/>
          </a:xfrm>
          <a:custGeom>
            <a:avLst/>
            <a:gdLst/>
            <a:ahLst/>
            <a:cxnLst/>
            <a:rect r="r" b="b" t="t" l="l"/>
            <a:pathLst>
              <a:path h="1487206" w="1490933">
                <a:moveTo>
                  <a:pt x="0" y="0"/>
                </a:moveTo>
                <a:lnTo>
                  <a:pt x="1490934" y="0"/>
                </a:lnTo>
                <a:lnTo>
                  <a:pt x="1490934" y="1487206"/>
                </a:lnTo>
                <a:lnTo>
                  <a:pt x="0" y="1487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769550" y="1325804"/>
            <a:ext cx="8748900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Types of Phishing Attacks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3428" y="7336155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Email Phishing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2367" y="3417113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Spear Phishing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7234" y="3417113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Smishing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19299" y="7336155"/>
            <a:ext cx="32232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</a:pPr>
            <a:r>
              <a:rPr lang="en-US" sz="39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Clone Phishing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5562" y="7922895"/>
            <a:ext cx="3838939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Fake emails that appear to be from trusted sources.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74501" y="4003853"/>
            <a:ext cx="3838939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Targeted attacks on specific individuals or organizations.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49369" y="4003853"/>
            <a:ext cx="3838939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Phishing via SMS (text messages) and voice calls.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11433" y="7922895"/>
            <a:ext cx="3838939" cy="177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almost identical copy of a legitimate email with malicious links or attachments.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5772" y="1242481"/>
            <a:ext cx="8657911" cy="172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6"/>
              </a:lnSpc>
            </a:pPr>
            <a:r>
              <a:rPr lang="en-US" sz="580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How to Spot a Phishing Email?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29900" y="2752925"/>
            <a:ext cx="15828200" cy="6505375"/>
            <a:chOff x="0" y="0"/>
            <a:chExt cx="4168744" cy="1713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8744" cy="1713350"/>
            </a:xfrm>
            <a:custGeom>
              <a:avLst/>
              <a:gdLst/>
              <a:ahLst/>
              <a:cxnLst/>
              <a:rect r="r" b="b" t="t" l="l"/>
              <a:pathLst>
                <a:path h="1713350" w="4168744">
                  <a:moveTo>
                    <a:pt x="0" y="0"/>
                  </a:moveTo>
                  <a:lnTo>
                    <a:pt x="4168744" y="0"/>
                  </a:lnTo>
                  <a:lnTo>
                    <a:pt x="4168744" y="1713350"/>
                  </a:lnTo>
                  <a:lnTo>
                    <a:pt x="0" y="1713350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8744" cy="175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2909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0" y="0"/>
                </a:moveTo>
                <a:lnTo>
                  <a:pt x="6460420" y="0"/>
                </a:lnTo>
                <a:lnTo>
                  <a:pt x="6460420" y="6387739"/>
                </a:lnTo>
                <a:lnTo>
                  <a:pt x="0" y="6387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2000310" y="-3750128"/>
            <a:ext cx="6460419" cy="6387740"/>
          </a:xfrm>
          <a:custGeom>
            <a:avLst/>
            <a:gdLst/>
            <a:ahLst/>
            <a:cxnLst/>
            <a:rect r="r" b="b" t="t" l="l"/>
            <a:pathLst>
              <a:path h="6387740" w="6460419">
                <a:moveTo>
                  <a:pt x="6460420" y="0"/>
                </a:moveTo>
                <a:lnTo>
                  <a:pt x="0" y="0"/>
                </a:lnTo>
                <a:lnTo>
                  <a:pt x="0" y="6387739"/>
                </a:lnTo>
                <a:lnTo>
                  <a:pt x="6460420" y="6387739"/>
                </a:lnTo>
                <a:lnTo>
                  <a:pt x="64604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73683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0" y="0"/>
                </a:moveTo>
                <a:lnTo>
                  <a:pt x="5568834" y="0"/>
                </a:lnTo>
                <a:lnTo>
                  <a:pt x="5568834" y="5513147"/>
                </a:lnTo>
                <a:lnTo>
                  <a:pt x="0" y="551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755717" y="-3312832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86411" y="3262617"/>
            <a:ext cx="3829360" cy="5482322"/>
            <a:chOff x="0" y="0"/>
            <a:chExt cx="10591800" cy="15163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-15408" t="0" r="-1540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932150" y="8201039"/>
            <a:ext cx="8576157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Urgency and Threats: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Phishers often use scare tactics to prompt immediate action.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400000">
            <a:off x="6177361" y="4565348"/>
            <a:ext cx="361324" cy="312997"/>
          </a:xfrm>
          <a:custGeom>
            <a:avLst/>
            <a:gdLst/>
            <a:ahLst/>
            <a:cxnLst/>
            <a:rect r="r" b="b" t="t" l="l"/>
            <a:pathLst>
              <a:path h="312997" w="361324">
                <a:moveTo>
                  <a:pt x="0" y="0"/>
                </a:moveTo>
                <a:lnTo>
                  <a:pt x="361325" y="0"/>
                </a:lnTo>
                <a:lnTo>
                  <a:pt x="361325" y="312998"/>
                </a:lnTo>
                <a:lnTo>
                  <a:pt x="0" y="31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6177361" y="5957903"/>
            <a:ext cx="361324" cy="312997"/>
          </a:xfrm>
          <a:custGeom>
            <a:avLst/>
            <a:gdLst/>
            <a:ahLst/>
            <a:cxnLst/>
            <a:rect r="r" b="b" t="t" l="l"/>
            <a:pathLst>
              <a:path h="312997" w="361324">
                <a:moveTo>
                  <a:pt x="0" y="0"/>
                </a:moveTo>
                <a:lnTo>
                  <a:pt x="361325" y="0"/>
                </a:lnTo>
                <a:lnTo>
                  <a:pt x="361325" y="312998"/>
                </a:lnTo>
                <a:lnTo>
                  <a:pt x="0" y="31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6177361" y="6912308"/>
            <a:ext cx="361324" cy="312997"/>
          </a:xfrm>
          <a:custGeom>
            <a:avLst/>
            <a:gdLst/>
            <a:ahLst/>
            <a:cxnLst/>
            <a:rect r="r" b="b" t="t" l="l"/>
            <a:pathLst>
              <a:path h="312997" w="361324">
                <a:moveTo>
                  <a:pt x="0" y="0"/>
                </a:moveTo>
                <a:lnTo>
                  <a:pt x="361325" y="0"/>
                </a:lnTo>
                <a:lnTo>
                  <a:pt x="361325" y="312998"/>
                </a:lnTo>
                <a:lnTo>
                  <a:pt x="0" y="31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6177361" y="8278855"/>
            <a:ext cx="361324" cy="312997"/>
          </a:xfrm>
          <a:custGeom>
            <a:avLst/>
            <a:gdLst/>
            <a:ahLst/>
            <a:cxnLst/>
            <a:rect r="r" b="b" t="t" l="l"/>
            <a:pathLst>
              <a:path h="312997" w="361324">
                <a:moveTo>
                  <a:pt x="0" y="0"/>
                </a:moveTo>
                <a:lnTo>
                  <a:pt x="361325" y="0"/>
                </a:lnTo>
                <a:lnTo>
                  <a:pt x="361325" y="312998"/>
                </a:lnTo>
                <a:lnTo>
                  <a:pt x="0" y="31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2668289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8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8" y="5276542"/>
                </a:lnTo>
                <a:lnTo>
                  <a:pt x="53365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5257706" y="8700811"/>
            <a:ext cx="5336579" cy="5276542"/>
          </a:xfrm>
          <a:custGeom>
            <a:avLst/>
            <a:gdLst/>
            <a:ahLst/>
            <a:cxnLst/>
            <a:rect r="r" b="b" t="t" l="l"/>
            <a:pathLst>
              <a:path h="5276542" w="5336579">
                <a:moveTo>
                  <a:pt x="5336579" y="0"/>
                </a:moveTo>
                <a:lnTo>
                  <a:pt x="0" y="0"/>
                </a:lnTo>
                <a:lnTo>
                  <a:pt x="0" y="5276542"/>
                </a:lnTo>
                <a:lnTo>
                  <a:pt x="5336579" y="5276542"/>
                </a:lnTo>
                <a:lnTo>
                  <a:pt x="533657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01525" y="3272142"/>
            <a:ext cx="4543107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spc="199">
                <a:solidFill>
                  <a:srgbClr val="B2DE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Let's Dive In!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32150" y="4487532"/>
            <a:ext cx="8576157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Suspicious Sender: 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Check the email address carefully. Phishers often use addresses that are similar but not identical to legitimate ones.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32150" y="5880087"/>
            <a:ext cx="8576157" cy="89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Spelling and Grammar Mistakes: 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Poor language is often a sign of a phishing attempt.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32150" y="6834492"/>
            <a:ext cx="8576157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3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Unexpected Attachments or Links: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Never open attachments or click on links from unknown or unexpected sources.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69023" y="7213134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9" y="0"/>
                </a:moveTo>
                <a:lnTo>
                  <a:pt x="0" y="0"/>
                </a:lnTo>
                <a:lnTo>
                  <a:pt x="0" y="3415388"/>
                </a:lnTo>
                <a:lnTo>
                  <a:pt x="3454249" y="3415388"/>
                </a:lnTo>
                <a:lnTo>
                  <a:pt x="345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27601" y="7251234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0" y="0"/>
                </a:moveTo>
                <a:lnTo>
                  <a:pt x="3454248" y="0"/>
                </a:lnTo>
                <a:lnTo>
                  <a:pt x="3454248" y="3415388"/>
                </a:lnTo>
                <a:lnTo>
                  <a:pt x="0" y="341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966637" y="-2211553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4" y="0"/>
                </a:moveTo>
                <a:lnTo>
                  <a:pt x="0" y="0"/>
                </a:lnTo>
                <a:lnTo>
                  <a:pt x="0" y="5513147"/>
                </a:lnTo>
                <a:lnTo>
                  <a:pt x="5568834" y="5513147"/>
                </a:lnTo>
                <a:lnTo>
                  <a:pt x="55688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644684" y="-1529703"/>
            <a:ext cx="5568835" cy="5513146"/>
          </a:xfrm>
          <a:custGeom>
            <a:avLst/>
            <a:gdLst/>
            <a:ahLst/>
            <a:cxnLst/>
            <a:rect r="r" b="b" t="t" l="l"/>
            <a:pathLst>
              <a:path h="5513146" w="5568835">
                <a:moveTo>
                  <a:pt x="5568835" y="0"/>
                </a:moveTo>
                <a:lnTo>
                  <a:pt x="0" y="0"/>
                </a:lnTo>
                <a:lnTo>
                  <a:pt x="0" y="5513146"/>
                </a:lnTo>
                <a:lnTo>
                  <a:pt x="5568835" y="5513146"/>
                </a:lnTo>
                <a:lnTo>
                  <a:pt x="55688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54784" y="1739101"/>
            <a:ext cx="9378432" cy="7519199"/>
          </a:xfrm>
          <a:custGeom>
            <a:avLst/>
            <a:gdLst/>
            <a:ahLst/>
            <a:cxnLst/>
            <a:rect r="r" b="b" t="t" l="l"/>
            <a:pathLst>
              <a:path h="7519199" w="9378432">
                <a:moveTo>
                  <a:pt x="0" y="0"/>
                </a:moveTo>
                <a:lnTo>
                  <a:pt x="9378432" y="0"/>
                </a:lnTo>
                <a:lnTo>
                  <a:pt x="9378432" y="7519199"/>
                </a:lnTo>
                <a:lnTo>
                  <a:pt x="0" y="7519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74465" y="554546"/>
            <a:ext cx="9739069" cy="9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SAMPLE OF PHISHING EMAIL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07313" y="341416"/>
            <a:ext cx="9713444" cy="9604168"/>
          </a:xfrm>
          <a:custGeom>
            <a:avLst/>
            <a:gdLst/>
            <a:ahLst/>
            <a:cxnLst/>
            <a:rect r="r" b="b" t="t" l="l"/>
            <a:pathLst>
              <a:path h="9604168" w="9713444">
                <a:moveTo>
                  <a:pt x="0" y="0"/>
                </a:moveTo>
                <a:lnTo>
                  <a:pt x="9713444" y="0"/>
                </a:lnTo>
                <a:lnTo>
                  <a:pt x="9713444" y="9604168"/>
                </a:lnTo>
                <a:lnTo>
                  <a:pt x="0" y="960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23892" y="1733920"/>
            <a:ext cx="11112301" cy="6819159"/>
            <a:chOff x="0" y="0"/>
            <a:chExt cx="2926696" cy="17959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6696" cy="1795993"/>
            </a:xfrm>
            <a:custGeom>
              <a:avLst/>
              <a:gdLst/>
              <a:ahLst/>
              <a:cxnLst/>
              <a:rect r="r" b="b" t="t" l="l"/>
              <a:pathLst>
                <a:path h="1795993" w="2926696">
                  <a:moveTo>
                    <a:pt x="0" y="0"/>
                  </a:moveTo>
                  <a:lnTo>
                    <a:pt x="2926696" y="0"/>
                  </a:lnTo>
                  <a:lnTo>
                    <a:pt x="2926696" y="1795993"/>
                  </a:lnTo>
                  <a:lnTo>
                    <a:pt x="0" y="17959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26696" cy="1834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41607" y="1945821"/>
            <a:ext cx="10722429" cy="6395357"/>
            <a:chOff x="0" y="0"/>
            <a:chExt cx="14296571" cy="852714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4505" t="0" r="29914" b="0"/>
            <a:stretch>
              <a:fillRect/>
            </a:stretch>
          </p:blipFill>
          <p:spPr>
            <a:xfrm flipH="false" flipV="false">
              <a:off x="0" y="0"/>
              <a:ext cx="4553857" cy="852714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37695" t="0" r="26657" b="0"/>
            <a:stretch>
              <a:fillRect/>
            </a:stretch>
          </p:blipFill>
          <p:spPr>
            <a:xfrm flipH="false" flipV="false">
              <a:off x="4871357" y="0"/>
              <a:ext cx="4553857" cy="8527143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45262" t="0" r="28035" b="0"/>
            <a:stretch>
              <a:fillRect/>
            </a:stretch>
          </p:blipFill>
          <p:spPr>
            <a:xfrm flipH="false" flipV="false">
              <a:off x="9742714" y="0"/>
              <a:ext cx="4553857" cy="8527143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028700" y="4607379"/>
            <a:ext cx="4582886" cy="5943600"/>
            <a:chOff x="0" y="0"/>
            <a:chExt cx="1207015" cy="1565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7015" cy="1565393"/>
            </a:xfrm>
            <a:custGeom>
              <a:avLst/>
              <a:gdLst/>
              <a:ahLst/>
              <a:cxnLst/>
              <a:rect r="r" b="b" t="t" l="l"/>
              <a:pathLst>
                <a:path h="1565393" w="1207015">
                  <a:moveTo>
                    <a:pt x="0" y="0"/>
                  </a:moveTo>
                  <a:lnTo>
                    <a:pt x="1207015" y="0"/>
                  </a:lnTo>
                  <a:lnTo>
                    <a:pt x="1207015" y="1565393"/>
                  </a:lnTo>
                  <a:lnTo>
                    <a:pt x="0" y="1565393"/>
                  </a:lnTo>
                  <a:close/>
                </a:path>
              </a:pathLst>
            </a:custGeom>
            <a:solidFill>
              <a:srgbClr val="3E55C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07015" cy="1603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-10800000">
            <a:off x="1794921" y="-2821921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1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1" y="4483682"/>
                </a:lnTo>
                <a:lnTo>
                  <a:pt x="452897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022350"/>
            <a:ext cx="4940030" cy="169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9"/>
              </a:lnSpc>
            </a:pPr>
            <a:r>
              <a:rPr lang="en-US" sz="5700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How To Avoid Phishing Traps?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868512"/>
            <a:ext cx="4582886" cy="515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Think Before You Click:</a:t>
            </a:r>
            <a:r>
              <a:rPr lang="en-US" sz="2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Always hover over links to see the actual URL before clicking.</a:t>
            </a:r>
          </a:p>
          <a:p>
            <a:pPr algn="l"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Enable Multi-Factor Authentication (MFA):</a:t>
            </a:r>
            <a:r>
              <a:rPr lang="en-US" sz="2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Adds an extra layer of security to your accounts.</a:t>
            </a:r>
          </a:p>
          <a:p>
            <a:pPr algn="l" marL="626111" indent="-313055" lvl="1">
              <a:lnSpc>
                <a:spcPts val="3393"/>
              </a:lnSpc>
              <a:buFont typeface="Arial"/>
              <a:buChar char="•"/>
            </a:pPr>
            <a:r>
              <a:rPr lang="en-US" sz="29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Keep Software Updated:</a:t>
            </a:r>
            <a:r>
              <a:rPr lang="en-US" sz="2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Regular updates can protect against known vulnerabilities.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1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93457" y="1310568"/>
            <a:ext cx="19474914" cy="7460293"/>
            <a:chOff x="0" y="0"/>
            <a:chExt cx="5129195" cy="19648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9195" cy="1964851"/>
            </a:xfrm>
            <a:custGeom>
              <a:avLst/>
              <a:gdLst/>
              <a:ahLst/>
              <a:cxnLst/>
              <a:rect r="r" b="b" t="t" l="l"/>
              <a:pathLst>
                <a:path h="1964851" w="5129195">
                  <a:moveTo>
                    <a:pt x="0" y="0"/>
                  </a:moveTo>
                  <a:lnTo>
                    <a:pt x="5129195" y="0"/>
                  </a:lnTo>
                  <a:lnTo>
                    <a:pt x="5129195" y="1964851"/>
                  </a:lnTo>
                  <a:lnTo>
                    <a:pt x="0" y="1964851"/>
                  </a:lnTo>
                  <a:close/>
                </a:path>
              </a:pathLst>
            </a:custGeom>
            <a:solidFill>
              <a:srgbClr val="13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29195" cy="2002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4996092" y="-182639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8" y="0"/>
                </a:moveTo>
                <a:lnTo>
                  <a:pt x="0" y="0"/>
                </a:lnTo>
                <a:lnTo>
                  <a:pt x="0" y="3415388"/>
                </a:lnTo>
                <a:lnTo>
                  <a:pt x="3454248" y="3415388"/>
                </a:lnTo>
                <a:lnTo>
                  <a:pt x="34542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72434" y="2022350"/>
            <a:ext cx="8836021" cy="6748511"/>
          </a:xfrm>
          <a:custGeom>
            <a:avLst/>
            <a:gdLst/>
            <a:ahLst/>
            <a:cxnLst/>
            <a:rect r="r" b="b" t="t" l="l"/>
            <a:pathLst>
              <a:path h="6748511" w="8836021">
                <a:moveTo>
                  <a:pt x="0" y="0"/>
                </a:moveTo>
                <a:lnTo>
                  <a:pt x="8836020" y="0"/>
                </a:lnTo>
                <a:lnTo>
                  <a:pt x="8836020" y="6748511"/>
                </a:lnTo>
                <a:lnTo>
                  <a:pt x="0" y="6748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800000">
            <a:off x="107635" y="-2794707"/>
            <a:ext cx="4528972" cy="4483682"/>
          </a:xfrm>
          <a:custGeom>
            <a:avLst/>
            <a:gdLst/>
            <a:ahLst/>
            <a:cxnLst/>
            <a:rect r="r" b="b" t="t" l="l"/>
            <a:pathLst>
              <a:path h="4483682" w="4528972">
                <a:moveTo>
                  <a:pt x="4528972" y="0"/>
                </a:moveTo>
                <a:lnTo>
                  <a:pt x="0" y="0"/>
                </a:lnTo>
                <a:lnTo>
                  <a:pt x="0" y="4483682"/>
                </a:lnTo>
                <a:lnTo>
                  <a:pt x="4528972" y="4483682"/>
                </a:lnTo>
                <a:lnTo>
                  <a:pt x="45289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78523" y="8770861"/>
            <a:ext cx="3454249" cy="3415389"/>
          </a:xfrm>
          <a:custGeom>
            <a:avLst/>
            <a:gdLst/>
            <a:ahLst/>
            <a:cxnLst/>
            <a:rect r="r" b="b" t="t" l="l"/>
            <a:pathLst>
              <a:path h="3415389" w="3454249">
                <a:moveTo>
                  <a:pt x="3454249" y="0"/>
                </a:moveTo>
                <a:lnTo>
                  <a:pt x="0" y="0"/>
                </a:lnTo>
                <a:lnTo>
                  <a:pt x="0" y="3415388"/>
                </a:lnTo>
                <a:lnTo>
                  <a:pt x="3454249" y="3415388"/>
                </a:lnTo>
                <a:lnTo>
                  <a:pt x="345424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6007" y="2248955"/>
            <a:ext cx="8443996" cy="4469037"/>
          </a:xfrm>
          <a:custGeom>
            <a:avLst/>
            <a:gdLst/>
            <a:ahLst/>
            <a:cxnLst/>
            <a:rect r="r" b="b" t="t" l="l"/>
            <a:pathLst>
              <a:path h="4469037" w="8443996">
                <a:moveTo>
                  <a:pt x="0" y="0"/>
                </a:moveTo>
                <a:lnTo>
                  <a:pt x="8443995" y="0"/>
                </a:lnTo>
                <a:lnTo>
                  <a:pt x="8443995" y="4469037"/>
                </a:lnTo>
                <a:lnTo>
                  <a:pt x="0" y="4469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942" r="0" b="-1294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031875"/>
            <a:ext cx="6597019" cy="190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>
                <a:solidFill>
                  <a:srgbClr val="637E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Final Tips and Best Practices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260273"/>
            <a:ext cx="6597019" cy="396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Educate Yourself and Others: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Regularly review phishing awareness materials and share knowledge with colleagues.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Stay Informed: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Keep up with the latest phishing trends and techniques.</a:t>
            </a:r>
          </a:p>
          <a:p>
            <a:pPr algn="l" marL="647700" indent="-323850" lvl="1">
              <a:lnSpc>
                <a:spcPts val="35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Create a Cultu</a:t>
            </a:r>
            <a:r>
              <a:rPr lang="en-US" sz="300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 of Security:</a:t>
            </a:r>
            <a:r>
              <a:rPr lang="en-US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Encourage a security-conscious environment at work.</a:t>
            </a:r>
          </a:p>
          <a:p>
            <a:pPr algn="l">
              <a:lnSpc>
                <a:spcPts val="350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DAGN1QfuIY0</dc:identifier>
  <dcterms:modified xsi:type="dcterms:W3CDTF">2011-08-01T06:04:30Z</dcterms:modified>
  <cp:revision>1</cp:revision>
  <dc:title>AWARENESS</dc:title>
</cp:coreProperties>
</file>